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66" r:id="rId3"/>
    <p:sldId id="257" r:id="rId4"/>
    <p:sldId id="258" r:id="rId5"/>
    <p:sldId id="267" r:id="rId6"/>
    <p:sldId id="262" r:id="rId7"/>
    <p:sldId id="259" r:id="rId8"/>
    <p:sldId id="260" r:id="rId9"/>
    <p:sldId id="261" r:id="rId10"/>
    <p:sldId id="263" r:id="rId11"/>
    <p:sldId id="264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073A"/>
    <a:srgbClr val="FA54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CE5D7B-9438-45FB-B566-F18F231403F5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AFE41-DDC9-41ED-8673-E228A43D8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58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01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528055-F46A-494B-A60A-5885A31F9022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A4C0E98-C0FE-4B8D-8236-98FDE46C052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em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COLLEGE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PCI\Desktop\56679629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 bwMode="auto">
          <a:xfrm>
            <a:off x="3124200" y="5743575"/>
            <a:ext cx="3810000" cy="1114425"/>
          </a:xfrm>
          <a:prstGeom prst="rect">
            <a:avLst/>
          </a:prstGeom>
          <a:noFill/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ƯƠNG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THANH THUỶ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/>
          <a:srcRect l="39679" t="8653" r="38205" b="40459"/>
          <a:stretch>
            <a:fillRect/>
          </a:stretch>
        </p:blipFill>
        <p:spPr bwMode="auto">
          <a:xfrm>
            <a:off x="3213100" y="685800"/>
            <a:ext cx="2717800" cy="197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783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169" y="175260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5B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79131" y="2895600"/>
            <a:ext cx="9144000" cy="838200"/>
          </a:xfrm>
        </p:spPr>
        <p:txBody>
          <a:bodyPr>
            <a:normAutofit fontScale="85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SUPERLATIVE CITIES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45831" y="3581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GRAMMAR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18746" y="5105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38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0" y="152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AMERICAN ENGLISH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FILES 2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687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686800" cy="12192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Algerian" pitchFamily="82" charset="0"/>
              </a:rPr>
              <a:t>1. As + adjective + as</a:t>
            </a:r>
            <a:endParaRPr lang="en-US" b="1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things are the same</a:t>
            </a:r>
          </a:p>
          <a:p>
            <a:pPr marL="0" indent="0" algn="ctr">
              <a:buNone/>
            </a:pPr>
            <a:endParaRPr lang="en-US" b="1" i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</a:p>
          <a:p>
            <a:pPr marL="0" indent="0">
              <a:buNone/>
            </a:pPr>
            <a:endParaRPr lang="en-US" sz="36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3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This plate is </a:t>
            </a:r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 big as </a:t>
            </a: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that one.</a:t>
            </a:r>
          </a:p>
          <a:p>
            <a:pPr>
              <a:buFont typeface="Wingdings" pitchFamily="2" charset="2"/>
              <a:buChar char="Ø"/>
            </a:pPr>
            <a:endParaRPr lang="en-US" sz="2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hlinkClick r:id="" action="ppaction://hlinkshowjump?jump=nextslide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327290"/>
            <a:ext cx="175692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386474"/>
            <a:ext cx="175692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eart 3">
            <a:hlinkClick r:id="" action="ppaction://hlinkshowjump?jump=nextslide"/>
          </p:cNvPr>
          <p:cNvSpPr/>
          <p:nvPr/>
        </p:nvSpPr>
        <p:spPr>
          <a:xfrm>
            <a:off x="8305800" y="6096000"/>
            <a:ext cx="548640" cy="54864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00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A540A"/>
                </a:solidFill>
                <a:latin typeface="Algerian" pitchFamily="82" charset="0"/>
              </a:rPr>
              <a:t>Not as </a:t>
            </a:r>
            <a:r>
              <a:rPr lang="en-US" b="1" dirty="0">
                <a:solidFill>
                  <a:srgbClr val="FA540A"/>
                </a:solidFill>
                <a:latin typeface="Algerian" pitchFamily="82" charset="0"/>
              </a:rPr>
              <a:t>+</a:t>
            </a:r>
            <a:r>
              <a:rPr lang="en-US" b="1" dirty="0" smtClean="0">
                <a:solidFill>
                  <a:srgbClr val="FA540A"/>
                </a:solidFill>
                <a:latin typeface="Algerian" pitchFamily="82" charset="0"/>
              </a:rPr>
              <a:t> adjective + as</a:t>
            </a:r>
            <a:endParaRPr lang="en-US" b="1" dirty="0">
              <a:solidFill>
                <a:srgbClr val="FA540A"/>
              </a:solidFill>
              <a:latin typeface="Algerian" pitchFamily="82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362164"/>
            <a:ext cx="341375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9600" y="3048000"/>
            <a:ext cx="4953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This dog 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not as big as </a:t>
            </a:r>
            <a:r>
              <a:rPr lang="en-US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that one.</a:t>
            </a:r>
            <a:endParaRPr lang="en-US" sz="3600" dirty="0"/>
          </a:p>
        </p:txBody>
      </p:sp>
      <p:sp>
        <p:nvSpPr>
          <p:cNvPr id="3" name="Smiley Face 2">
            <a:hlinkClick r:id="" action="ppaction://hlinkshowjump?jump=nextslide"/>
          </p:cNvPr>
          <p:cNvSpPr/>
          <p:nvPr/>
        </p:nvSpPr>
        <p:spPr>
          <a:xfrm>
            <a:off x="8275320" y="6261125"/>
            <a:ext cx="548640" cy="5486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089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1"/>
            <a:ext cx="7772400" cy="1600200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Comparison of Adjectives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0"/>
            <a:ext cx="3669200" cy="283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535019"/>
            <a:ext cx="3861470" cy="256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miley Face 2">
            <a:hlinkClick r:id="" action="ppaction://hlinkshowjump?jump=nextslide"/>
          </p:cNvPr>
          <p:cNvSpPr/>
          <p:nvPr/>
        </p:nvSpPr>
        <p:spPr>
          <a:xfrm>
            <a:off x="8466042" y="6172200"/>
            <a:ext cx="548640" cy="5486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636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686800" cy="6477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2. Comparative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 Adjectives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(to compare 2 people or things)</a:t>
            </a:r>
          </a:p>
          <a:p>
            <a:pPr marL="0" indent="0" algn="ctr">
              <a:buNone/>
            </a:pPr>
            <a:endParaRPr lang="en-US" dirty="0">
              <a:latin typeface="Aharoni" pitchFamily="2" charset="-79"/>
              <a:cs typeface="Aharoni" pitchFamily="2" charset="-79"/>
            </a:endParaRPr>
          </a:p>
          <a:p>
            <a:pPr marL="0" indent="0" algn="ctr">
              <a:buNone/>
            </a:pPr>
            <a:endParaRPr lang="en-US" dirty="0" smtClean="0">
              <a:latin typeface="Aharoni" pitchFamily="2" charset="-79"/>
              <a:cs typeface="Aharoni" pitchFamily="2" charset="-79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Short adjectives                </a:t>
            </a:r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Long adjectives</a:t>
            </a:r>
          </a:p>
          <a:p>
            <a:pPr marL="0" indent="0">
              <a:buNone/>
            </a:pPr>
            <a:r>
              <a:rPr lang="en-US" dirty="0" smtClean="0">
                <a:latin typeface="Aharoni" pitchFamily="2" charset="-79"/>
                <a:cs typeface="Aharoni" pitchFamily="2" charset="-79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djective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                more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adjective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+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</a:t>
            </a: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ot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ott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 than                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beautiful     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more</a:t>
            </a:r>
          </a:p>
          <a:p>
            <a:pPr marL="0" indent="0">
              <a:buNone/>
            </a:pPr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beautiful </a:t>
            </a:r>
            <a:r>
              <a:rPr lang="en-US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</a:t>
            </a:r>
          </a:p>
          <a:p>
            <a:pPr marL="0" indent="0">
              <a:buNone/>
            </a:pP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1959457" y="2590800"/>
            <a:ext cx="484632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6709508" y="2667000"/>
            <a:ext cx="484632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1143000" y="5185523"/>
            <a:ext cx="365760" cy="1828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6614975" y="5276963"/>
            <a:ext cx="365760" cy="1828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4-Point Star 1">
            <a:hlinkClick r:id="" action="ppaction://hlinkshowjump?jump=nextslide"/>
          </p:cNvPr>
          <p:cNvSpPr/>
          <p:nvPr/>
        </p:nvSpPr>
        <p:spPr>
          <a:xfrm>
            <a:off x="8229600" y="6248400"/>
            <a:ext cx="548640" cy="5486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587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  <a:t>Short </a:t>
            </a:r>
            <a:r>
              <a:rPr lang="en-US" b="1" dirty="0" smtClean="0">
                <a:solidFill>
                  <a:srgbClr val="002060"/>
                </a:solidFill>
                <a:latin typeface="Algerian" pitchFamily="82" charset="0"/>
              </a:rPr>
              <a:t>adjective </a:t>
            </a:r>
            <a: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  <a:t>+ </a:t>
            </a:r>
            <a:r>
              <a:rPr lang="en-US" b="1" dirty="0" err="1" smtClean="0">
                <a:solidFill>
                  <a:srgbClr val="FF0000"/>
                </a:solidFill>
                <a:latin typeface="Algerian" pitchFamily="82" charset="0"/>
              </a:rPr>
              <a:t>er</a:t>
            </a:r>
            <a: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  <a:t> + than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This place is cold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 </a:t>
            </a:r>
          </a:p>
          <a:p>
            <a:pPr marL="0" indent="0">
              <a:buNone/>
            </a:pP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your freezer.</a:t>
            </a:r>
          </a:p>
          <a:p>
            <a:pPr marL="0" indent="0">
              <a:buNone/>
            </a:pP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endParaRPr lang="en-US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09800"/>
            <a:ext cx="5737621" cy="429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4-Point Star 3">
            <a:hlinkClick r:id="" action="ppaction://hlinkshowjump?jump=nextslide"/>
          </p:cNvPr>
          <p:cNvSpPr/>
          <p:nvPr/>
        </p:nvSpPr>
        <p:spPr>
          <a:xfrm>
            <a:off x="8543870" y="6184481"/>
            <a:ext cx="548640" cy="54864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46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Algerian" pitchFamily="82" charset="0"/>
              </a:rPr>
              <a:t>More</a:t>
            </a:r>
            <a:r>
              <a:rPr lang="en-US" b="1" dirty="0" smtClean="0">
                <a:latin typeface="Algerian" pitchFamily="82" charset="0"/>
              </a:rPr>
              <a:t> + </a:t>
            </a:r>
            <a:r>
              <a:rPr lang="en-US" b="1" dirty="0" smtClean="0">
                <a:solidFill>
                  <a:srgbClr val="002060"/>
                </a:solidFill>
                <a:latin typeface="Algerian" pitchFamily="82" charset="0"/>
              </a:rPr>
              <a:t>long adjective </a:t>
            </a:r>
            <a:r>
              <a:rPr lang="en-US" b="1" dirty="0" smtClean="0">
                <a:latin typeface="Algerian" pitchFamily="82" charset="0"/>
              </a:rPr>
              <a:t>+ </a:t>
            </a:r>
            <a:r>
              <a:rPr lang="en-US" b="1" dirty="0" smtClean="0">
                <a:solidFill>
                  <a:srgbClr val="C00000"/>
                </a:solidFill>
                <a:latin typeface="Algerian" pitchFamily="82" charset="0"/>
              </a:rPr>
              <a:t>than</a:t>
            </a:r>
            <a:endParaRPr lang="en-US" b="1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Extreme sports are 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more</a:t>
            </a: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exciting</a:t>
            </a: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 </a:t>
            </a:r>
          </a:p>
          <a:p>
            <a:pPr marL="0" indent="0">
              <a:buNone/>
            </a:pPr>
            <a:r>
              <a:rPr lang="en-US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regular sports.</a:t>
            </a:r>
            <a:endParaRPr lang="en-US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286000"/>
            <a:ext cx="5371390" cy="402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-Point Star 3">
            <a:hlinkClick r:id="" action="ppaction://hlinkshowjump?jump=nextslide"/>
          </p:cNvPr>
          <p:cNvSpPr/>
          <p:nvPr/>
        </p:nvSpPr>
        <p:spPr>
          <a:xfrm>
            <a:off x="8495590" y="6262456"/>
            <a:ext cx="457200" cy="457200"/>
          </a:xfrm>
          <a:prstGeom prst="star5">
            <a:avLst>
              <a:gd name="adj" fmla="val 5000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17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1524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77073A"/>
                </a:solidFill>
                <a:latin typeface="Aharoni" pitchFamily="2" charset="-79"/>
                <a:cs typeface="Aharoni" pitchFamily="2" charset="-79"/>
              </a:rPr>
              <a:t>3. Superlative</a:t>
            </a:r>
            <a:r>
              <a:rPr lang="en-US" sz="3200" b="1" dirty="0" smtClean="0">
                <a:latin typeface="Aharoni" pitchFamily="2" charset="-79"/>
                <a:cs typeface="Aharoni" pitchFamily="2" charset="-79"/>
              </a:rPr>
              <a:t>  Adjectives</a:t>
            </a:r>
            <a:r>
              <a:rPr lang="en-US" sz="32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n-US" sz="3200" b="1" dirty="0">
                <a:latin typeface="Aharoni" pitchFamily="2" charset="-79"/>
                <a:cs typeface="Aharoni" pitchFamily="2" charset="-79"/>
              </a:rPr>
            </a:br>
            <a:r>
              <a:rPr lang="en-US" sz="3200" b="1" dirty="0">
                <a:latin typeface="Aharoni" pitchFamily="2" charset="-79"/>
                <a:cs typeface="Aharoni" pitchFamily="2" charset="-79"/>
              </a:rPr>
              <a:t>(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compare  at least </a:t>
            </a:r>
            <a:r>
              <a:rPr lang="en-US" sz="3100" b="1" dirty="0" smtClean="0">
                <a:solidFill>
                  <a:srgbClr val="FA540A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people or things)</a:t>
            </a:r>
            <a:r>
              <a:rPr lang="en-US" sz="32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endParaRPr lang="en-US" sz="32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763000" cy="43275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adjectives                                      </a:t>
            </a:r>
            <a:r>
              <a:rPr lang="en-US" sz="2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adjectives</a:t>
            </a:r>
          </a:p>
          <a:p>
            <a:pPr marL="0" indent="0">
              <a:buNone/>
            </a:pP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 adjective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most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long adjective</a:t>
            </a:r>
          </a:p>
          <a:p>
            <a:pPr marL="0" indent="0">
              <a:buNone/>
            </a:pP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It is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hott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place                                She is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most 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beautiful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the world.                                              girl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our school.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1053084" y="2859719"/>
            <a:ext cx="484632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7010400" y="2859719"/>
            <a:ext cx="484632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>
            <a:hlinkClick r:id="" action="ppaction://hlinkshowjump?jump=nextslide"/>
          </p:cNvPr>
          <p:cNvSpPr/>
          <p:nvPr/>
        </p:nvSpPr>
        <p:spPr>
          <a:xfrm>
            <a:off x="8401235" y="6175900"/>
            <a:ext cx="4572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606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 smtClean="0">
                <a:solidFill>
                  <a:srgbClr val="FA540A"/>
                </a:solidFill>
                <a:latin typeface="Algerian" pitchFamily="82" charset="0"/>
              </a:rPr>
              <a:t>Spelling Rules</a:t>
            </a:r>
            <a:endParaRPr lang="en-US" b="1" u="sng" dirty="0">
              <a:solidFill>
                <a:srgbClr val="FA540A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990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en-US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syllable (CVC)       double the 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last</a:t>
            </a:r>
            <a:r>
              <a:rPr lang="en-US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consonant when adding </a:t>
            </a:r>
            <a:r>
              <a:rPr lang="en-US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est</a:t>
            </a:r>
            <a:endParaRPr lang="en-US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ig – bi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gg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 than – the bi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gg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est.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final </a:t>
            </a:r>
            <a:r>
              <a:rPr lang="en-US" sz="40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consonant        </a:t>
            </a:r>
            <a:r>
              <a:rPr lang="en-US" sz="40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40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cary – scar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ier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than – the scar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iest.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3.cute – cute</a:t>
            </a:r>
            <a:r>
              <a:rPr lang="en-U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than – the cute</a:t>
            </a:r>
            <a:r>
              <a:rPr lang="en-U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endParaRPr lang="en-US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4267200" y="1828800"/>
            <a:ext cx="6096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191000"/>
            <a:ext cx="6397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7-Point Star 4">
            <a:hlinkClick r:id="" action="ppaction://hlinkshowjump?jump=nextslide"/>
          </p:cNvPr>
          <p:cNvSpPr/>
          <p:nvPr/>
        </p:nvSpPr>
        <p:spPr>
          <a:xfrm>
            <a:off x="8458200" y="6248400"/>
            <a:ext cx="548640" cy="54864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3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"/>
            <a:ext cx="8686800" cy="64770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77073A"/>
                </a:solidFill>
                <a:latin typeface="Algerian" pitchFamily="82" charset="0"/>
              </a:rPr>
              <a:t>Irregular Forms</a:t>
            </a:r>
          </a:p>
          <a:p>
            <a:pPr marL="0" indent="0" algn="ctr">
              <a:buNone/>
            </a:pPr>
            <a:endParaRPr lang="en-US" b="1" dirty="0">
              <a:solidFill>
                <a:srgbClr val="77073A"/>
              </a:solidFill>
              <a:latin typeface="Algerian" pitchFamily="82" charset="0"/>
            </a:endParaRPr>
          </a:p>
          <a:p>
            <a:pPr marL="0" indent="0" algn="ctr">
              <a:buNone/>
            </a:pPr>
            <a:endParaRPr lang="en-US" b="1" dirty="0" smtClean="0">
              <a:solidFill>
                <a:srgbClr val="77073A"/>
              </a:solidFill>
              <a:latin typeface="Algerian" pitchFamily="82" charset="0"/>
            </a:endParaRPr>
          </a:p>
          <a:p>
            <a:pPr marL="0" indent="0" algn="ctr">
              <a:buNone/>
            </a:pPr>
            <a:endParaRPr lang="en-US" b="1" dirty="0">
              <a:solidFill>
                <a:srgbClr val="77073A"/>
              </a:solidFill>
              <a:latin typeface="Algerian" pitchFamily="82" charset="0"/>
            </a:endParaRPr>
          </a:p>
          <a:p>
            <a:pPr marL="0" indent="0" algn="ctr">
              <a:buNone/>
            </a:pPr>
            <a:endParaRPr lang="en-US" b="1" dirty="0">
              <a:solidFill>
                <a:srgbClr val="77073A"/>
              </a:solidFill>
              <a:latin typeface="Algerian" pitchFamily="82" charset="0"/>
            </a:endParaRPr>
          </a:p>
          <a:p>
            <a:pPr marL="0" indent="0">
              <a:buNone/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good    better than…  the best</a:t>
            </a:r>
          </a:p>
          <a:p>
            <a:pPr marL="0" indent="0">
              <a:buNone/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bad    worse than…    the worst</a:t>
            </a:r>
          </a:p>
          <a:p>
            <a:pPr marL="0" indent="0">
              <a:buNone/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little    less then    the least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9" y="1066799"/>
            <a:ext cx="274819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triped Right Arrow 3"/>
          <p:cNvSpPr/>
          <p:nvPr/>
        </p:nvSpPr>
        <p:spPr>
          <a:xfrm>
            <a:off x="4953000" y="3335596"/>
            <a:ext cx="479759" cy="3059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352800"/>
            <a:ext cx="5127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382" y="4132962"/>
            <a:ext cx="5127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650" y="4191000"/>
            <a:ext cx="512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69" y="4967540"/>
            <a:ext cx="512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715" y="4990398"/>
            <a:ext cx="512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878396"/>
            <a:ext cx="12192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4" y="3858324"/>
            <a:ext cx="10001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690" y="4893561"/>
            <a:ext cx="1135509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ction Button: Home 1">
            <a:hlinkClick r:id="" action="ppaction://hlinkshowjump?jump=firstslide" highlightClick="1"/>
          </p:cNvPr>
          <p:cNvSpPr/>
          <p:nvPr/>
        </p:nvSpPr>
        <p:spPr>
          <a:xfrm>
            <a:off x="8390433" y="6172200"/>
            <a:ext cx="548640" cy="54864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6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 l="18750" t="20000" r="25000" b="14000"/>
          <a:stretch>
            <a:fillRect/>
          </a:stretch>
        </p:blipFill>
        <p:spPr bwMode="auto">
          <a:xfrm>
            <a:off x="0" y="0"/>
            <a:ext cx="93518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4333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154</TotalTime>
  <Words>245</Words>
  <Application>Microsoft Office PowerPoint</Application>
  <PresentationFormat>On-screen Show (4:3)</PresentationFormat>
  <Paragraphs>63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Trek</vt:lpstr>
      <vt:lpstr>PowerPoint Presentation</vt:lpstr>
      <vt:lpstr>UNIT 5B</vt:lpstr>
      <vt:lpstr>1. As + adjective + as</vt:lpstr>
      <vt:lpstr>Not as + adjective + as</vt:lpstr>
      <vt:lpstr> Comparison of Adjectives</vt:lpstr>
      <vt:lpstr>PowerPoint Presentation</vt:lpstr>
      <vt:lpstr>Short adjective + er + than</vt:lpstr>
      <vt:lpstr>More + long adjective + than</vt:lpstr>
      <vt:lpstr>3. Superlative  Adjectives (to compare  at least 3 people or things) </vt:lpstr>
      <vt:lpstr>Spelling Rules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Comparison of Adjectives</dc:title>
  <dc:creator>Oleg</dc:creator>
  <cp:lastModifiedBy>Dang Le Phan Danh</cp:lastModifiedBy>
  <cp:revision>16</cp:revision>
  <dcterms:created xsi:type="dcterms:W3CDTF">2013-03-03T16:39:40Z</dcterms:created>
  <dcterms:modified xsi:type="dcterms:W3CDTF">2018-04-01T05:49:30Z</dcterms:modified>
</cp:coreProperties>
</file>